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5"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4630400" cy="8229600"/>
  <p:notesSz cx="8229600" cy="14630400"/>
  <p:embeddedFontLst>
    <p:embeddedFont>
      <p:font typeface="Alexandria" panose="020B0604020202020204" charset="-78"/>
      <p:regular r:id="rId18"/>
    </p:embeddedFont>
    <p:embeddedFont>
      <p:font typeface="Nobile" panose="020B0604020202020204" charset="0"/>
      <p:regular r:id="rId1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9286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6006619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385253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735712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387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965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07181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04462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8665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245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353915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750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4087470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534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09132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1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189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12864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1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7829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1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5416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825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43116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3225028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4713113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941597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858373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1280365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35884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dirty="0"/>
              <a:t>7/9/2025</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79791550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7597735" y="2202537"/>
            <a:ext cx="3704749" cy="1000839"/>
          </a:xfrm>
          <a:prstGeom prst="rect">
            <a:avLst/>
          </a:prstGeom>
        </p:spPr>
      </p:pic>
      <p:sp>
        <p:nvSpPr>
          <p:cNvPr id="4" name="Text 0"/>
          <p:cNvSpPr/>
          <p:nvPr/>
        </p:nvSpPr>
        <p:spPr>
          <a:xfrm>
            <a:off x="13181052" y="2151459"/>
            <a:ext cx="66305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1"/>
          <p:cNvSpPr/>
          <p:nvPr/>
        </p:nvSpPr>
        <p:spPr>
          <a:xfrm>
            <a:off x="6280190" y="3798689"/>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Industry 5.0 and the Future of Industrial IoT</a:t>
            </a:r>
            <a:endParaRPr lang="en-US" sz="4450" dirty="0"/>
          </a:p>
        </p:txBody>
      </p:sp>
      <p:sp>
        <p:nvSpPr>
          <p:cNvPr id="6" name="Text 2"/>
          <p:cNvSpPr/>
          <p:nvPr/>
        </p:nvSpPr>
        <p:spPr>
          <a:xfrm>
            <a:off x="6280190" y="5556409"/>
            <a:ext cx="75564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Exploring the convergence of human ingenuity and advanced technology in the next era of industrial automation.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1907381"/>
          </a:xfrm>
          <a:prstGeom prst="rect">
            <a:avLst/>
          </a:prstGeom>
        </p:spPr>
      </p:pic>
      <p:sp>
        <p:nvSpPr>
          <p:cNvPr id="3" name="Text 0"/>
          <p:cNvSpPr/>
          <p:nvPr/>
        </p:nvSpPr>
        <p:spPr>
          <a:xfrm>
            <a:off x="533995" y="2479477"/>
            <a:ext cx="6595110" cy="953691"/>
          </a:xfrm>
          <a:prstGeom prst="rect">
            <a:avLst/>
          </a:prstGeom>
          <a:noFill/>
          <a:ln/>
        </p:spPr>
        <p:txBody>
          <a:bodyPr wrap="square" lIns="0" tIns="0" rIns="0" bIns="0" rtlCol="0" anchor="t"/>
          <a:lstStyle/>
          <a:p>
            <a:pPr marL="0" indent="0" algn="l">
              <a:lnSpc>
                <a:spcPts val="3750"/>
              </a:lnSpc>
              <a:buNone/>
            </a:pPr>
            <a:r>
              <a:rPr lang="en-US" sz="3000" dirty="0">
                <a:solidFill>
                  <a:srgbClr val="1B1B27"/>
                </a:solidFill>
                <a:latin typeface="Alexandria" pitchFamily="34" charset="0"/>
                <a:ea typeface="Alexandria" pitchFamily="34" charset="-122"/>
                <a:cs typeface="Alexandria" pitchFamily="34" charset="-120"/>
              </a:rPr>
              <a:t>Live Demo</a:t>
            </a:r>
            <a:endParaRPr lang="en-US" sz="3000" dirty="0"/>
          </a:p>
        </p:txBody>
      </p:sp>
      <p:sp>
        <p:nvSpPr>
          <p:cNvPr id="4" name="Text 1"/>
          <p:cNvSpPr/>
          <p:nvPr/>
        </p:nvSpPr>
        <p:spPr>
          <a:xfrm>
            <a:off x="198329" y="3284744"/>
            <a:ext cx="7892376" cy="4192501"/>
          </a:xfrm>
          <a:prstGeom prst="rect">
            <a:avLst/>
          </a:prstGeom>
          <a:noFill/>
          <a:ln/>
        </p:spPr>
        <p:txBody>
          <a:bodyPr wrap="square" lIns="0" tIns="0" rIns="0" bIns="0" rtlCol="0" anchor="t"/>
          <a:lstStyle/>
          <a:p>
            <a:pPr marL="0" indent="0" algn="l">
              <a:lnSpc>
                <a:spcPct val="150000"/>
              </a:lnSpc>
              <a:buNone/>
            </a:pPr>
            <a:r>
              <a:rPr lang="en-US" sz="2800" dirty="0">
                <a:solidFill>
                  <a:srgbClr val="404155"/>
                </a:solidFill>
                <a:ea typeface="Nobile" pitchFamily="34" charset="-122"/>
                <a:cs typeface="Nobile" pitchFamily="34" charset="-120"/>
              </a:rPr>
              <a:t>Observe a live demonstration showcasing the seamless flow of sensor data. We'll use dashboard for visual programming, MQTT for lightweight messaging, and a simulated sensor to illustrate real-time data acquisition and visualization, demonstrating a practical IIoT pipeline.</a:t>
            </a:r>
            <a:endParaRPr lang="en-US" sz="2800" dirty="0"/>
          </a:p>
        </p:txBody>
      </p:sp>
      <p:pic>
        <p:nvPicPr>
          <p:cNvPr id="5" name="Image 1" descr="preencoded.png"/>
          <p:cNvPicPr>
            <a:picLocks noChangeAspect="1"/>
          </p:cNvPicPr>
          <p:nvPr/>
        </p:nvPicPr>
        <p:blipFill>
          <a:blip r:embed="rId4"/>
          <a:stretch>
            <a:fillRect/>
          </a:stretch>
        </p:blipFill>
        <p:spPr>
          <a:xfrm>
            <a:off x="8303003" y="1851557"/>
            <a:ext cx="5793402" cy="57934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29364" y="494586"/>
            <a:ext cx="5972770" cy="561975"/>
          </a:xfrm>
          <a:prstGeom prst="rect">
            <a:avLst/>
          </a:prstGeom>
          <a:noFill/>
          <a:ln/>
        </p:spPr>
        <p:txBody>
          <a:bodyPr wrap="none" lIns="0" tIns="0" rIns="0" bIns="0" rtlCol="0" anchor="t"/>
          <a:lstStyle/>
          <a:p>
            <a:pPr marL="0" indent="0" algn="l">
              <a:lnSpc>
                <a:spcPts val="4400"/>
              </a:lnSpc>
              <a:buNone/>
            </a:pPr>
            <a:r>
              <a:rPr lang="en-US" sz="3500" dirty="0">
                <a:solidFill>
                  <a:srgbClr val="1B1B27"/>
                </a:solidFill>
                <a:latin typeface="Alexandria" pitchFamily="34" charset="0"/>
                <a:ea typeface="Alexandria" pitchFamily="34" charset="-122"/>
                <a:cs typeface="Alexandria" pitchFamily="34" charset="-120"/>
              </a:rPr>
              <a:t>Case Studies: IIoT in Action</a:t>
            </a:r>
            <a:endParaRPr lang="en-US" sz="3500" dirty="0"/>
          </a:p>
        </p:txBody>
      </p:sp>
      <p:sp>
        <p:nvSpPr>
          <p:cNvPr id="3" name="Shape 1"/>
          <p:cNvSpPr/>
          <p:nvPr/>
        </p:nvSpPr>
        <p:spPr>
          <a:xfrm>
            <a:off x="629364" y="1416248"/>
            <a:ext cx="6595943" cy="6524149"/>
          </a:xfrm>
          <a:prstGeom prst="roundRect">
            <a:avLst>
              <a:gd name="adj" fmla="val 1158"/>
            </a:avLst>
          </a:prstGeom>
          <a:solidFill>
            <a:srgbClr val="D2DDF9"/>
          </a:solidFill>
          <a:ln w="7620">
            <a:solidFill>
              <a:srgbClr val="B8C3DF"/>
            </a:solidFill>
            <a:prstDash val="solid"/>
          </a:ln>
        </p:spPr>
      </p:sp>
      <p:sp>
        <p:nvSpPr>
          <p:cNvPr id="4" name="Text 2"/>
          <p:cNvSpPr/>
          <p:nvPr/>
        </p:nvSpPr>
        <p:spPr>
          <a:xfrm>
            <a:off x="816769" y="1603653"/>
            <a:ext cx="2697718" cy="337185"/>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Alexandria" pitchFamily="34" charset="0"/>
                <a:ea typeface="Alexandria" pitchFamily="34" charset="-122"/>
                <a:cs typeface="Alexandria" pitchFamily="34" charset="-120"/>
              </a:rPr>
              <a:t>Smart Agriculture</a:t>
            </a:r>
            <a:endParaRPr lang="en-US" sz="2100" dirty="0"/>
          </a:p>
        </p:txBody>
      </p:sp>
      <p:pic>
        <p:nvPicPr>
          <p:cNvPr id="5" name="Image 0" descr="preencoded.png"/>
          <p:cNvPicPr>
            <a:picLocks noChangeAspect="1"/>
          </p:cNvPicPr>
          <p:nvPr/>
        </p:nvPicPr>
        <p:blipFill>
          <a:blip r:embed="rId3"/>
          <a:stretch>
            <a:fillRect/>
          </a:stretch>
        </p:blipFill>
        <p:spPr>
          <a:xfrm>
            <a:off x="816769" y="2143125"/>
            <a:ext cx="6221135" cy="4256484"/>
          </a:xfrm>
          <a:prstGeom prst="rect">
            <a:avLst/>
          </a:prstGeom>
        </p:spPr>
      </p:pic>
      <p:sp>
        <p:nvSpPr>
          <p:cNvPr id="6" name="Text 3"/>
          <p:cNvSpPr/>
          <p:nvPr/>
        </p:nvSpPr>
        <p:spPr>
          <a:xfrm>
            <a:off x="816769" y="6601897"/>
            <a:ext cx="6221135" cy="1151096"/>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IIoT sensors monitor soil moisture, nutrient levels, and weather patterns, enabling precision irrigation and fertilization. Automated systems manage livestock, track health, and optimize feeding, leading to increased yields and reduced resource consumption.</a:t>
            </a:r>
            <a:endParaRPr lang="en-US" sz="1400" dirty="0"/>
          </a:p>
        </p:txBody>
      </p:sp>
      <p:sp>
        <p:nvSpPr>
          <p:cNvPr id="7" name="Shape 4"/>
          <p:cNvSpPr/>
          <p:nvPr/>
        </p:nvSpPr>
        <p:spPr>
          <a:xfrm>
            <a:off x="7405092" y="1416248"/>
            <a:ext cx="6595943" cy="6524149"/>
          </a:xfrm>
          <a:prstGeom prst="roundRect">
            <a:avLst>
              <a:gd name="adj" fmla="val 1158"/>
            </a:avLst>
          </a:prstGeom>
          <a:solidFill>
            <a:srgbClr val="D2DDF9"/>
          </a:solidFill>
          <a:ln w="7620">
            <a:solidFill>
              <a:srgbClr val="B8C3DF"/>
            </a:solidFill>
            <a:prstDash val="solid"/>
          </a:ln>
        </p:spPr>
      </p:sp>
      <p:sp>
        <p:nvSpPr>
          <p:cNvPr id="8" name="Text 5"/>
          <p:cNvSpPr/>
          <p:nvPr/>
        </p:nvSpPr>
        <p:spPr>
          <a:xfrm>
            <a:off x="7592497" y="1603653"/>
            <a:ext cx="3167182" cy="337185"/>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Alexandria" pitchFamily="34" charset="0"/>
                <a:ea typeface="Alexandria" pitchFamily="34" charset="-122"/>
                <a:cs typeface="Alexandria" pitchFamily="34" charset="-120"/>
              </a:rPr>
              <a:t>Predictive Maintenance</a:t>
            </a:r>
            <a:endParaRPr lang="en-US" sz="2100" dirty="0"/>
          </a:p>
        </p:txBody>
      </p:sp>
      <p:pic>
        <p:nvPicPr>
          <p:cNvPr id="9" name="Image 1" descr="preencoded.png"/>
          <p:cNvPicPr>
            <a:picLocks noChangeAspect="1"/>
          </p:cNvPicPr>
          <p:nvPr/>
        </p:nvPicPr>
        <p:blipFill>
          <a:blip r:embed="rId4"/>
          <a:stretch>
            <a:fillRect/>
          </a:stretch>
        </p:blipFill>
        <p:spPr>
          <a:xfrm>
            <a:off x="7592497" y="2143125"/>
            <a:ext cx="6221135" cy="4256484"/>
          </a:xfrm>
          <a:prstGeom prst="rect">
            <a:avLst/>
          </a:prstGeom>
        </p:spPr>
      </p:pic>
      <p:sp>
        <p:nvSpPr>
          <p:cNvPr id="10" name="Text 6"/>
          <p:cNvSpPr/>
          <p:nvPr/>
        </p:nvSpPr>
        <p:spPr>
          <a:xfrm>
            <a:off x="7592497" y="6601897"/>
            <a:ext cx="6221135" cy="1151096"/>
          </a:xfrm>
          <a:prstGeom prst="rect">
            <a:avLst/>
          </a:prstGeom>
          <a:noFill/>
          <a:ln/>
        </p:spPr>
        <p:txBody>
          <a:bodyPr wrap="square" lIns="0" tIns="0" rIns="0" bIns="0" rtlCol="0" anchor="t"/>
          <a:lstStyle/>
          <a:p>
            <a:pPr marL="0" indent="0" algn="l">
              <a:lnSpc>
                <a:spcPts val="2250"/>
              </a:lnSpc>
              <a:buNone/>
            </a:pPr>
            <a:r>
              <a:rPr lang="en-US" sz="1400" dirty="0">
                <a:solidFill>
                  <a:srgbClr val="404155"/>
                </a:solidFill>
                <a:latin typeface="Nobile" pitchFamily="34" charset="0"/>
                <a:ea typeface="Nobile" pitchFamily="34" charset="-122"/>
                <a:cs typeface="Nobile" pitchFamily="34" charset="-120"/>
              </a:rPr>
              <a:t>Sensors on industrial machinery continuously collect data on vibration, temperature, and performance. AI algorithms analyze this data to predict equipment failures before they occur, allowing for proactive maintenance and significantly reducing costly downtime.</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420291" y="330160"/>
            <a:ext cx="7008376" cy="375285"/>
          </a:xfrm>
          <a:prstGeom prst="rect">
            <a:avLst/>
          </a:prstGeom>
          <a:noFill/>
          <a:ln/>
        </p:spPr>
        <p:txBody>
          <a:bodyPr wrap="none" lIns="0" tIns="0" rIns="0" bIns="0" rtlCol="0" anchor="t"/>
          <a:lstStyle/>
          <a:p>
            <a:pPr marL="0" indent="0" algn="l">
              <a:lnSpc>
                <a:spcPts val="2950"/>
              </a:lnSpc>
              <a:buNone/>
            </a:pPr>
            <a:r>
              <a:rPr lang="en-US" sz="2350" dirty="0">
                <a:solidFill>
                  <a:srgbClr val="1B1B27"/>
                </a:solidFill>
                <a:latin typeface="Alexandria" pitchFamily="34" charset="0"/>
                <a:ea typeface="Alexandria" pitchFamily="34" charset="-122"/>
                <a:cs typeface="Alexandria" pitchFamily="34" charset="-120"/>
              </a:rPr>
              <a:t>Sustainability &amp; Human-Machine Collaboration</a:t>
            </a:r>
            <a:endParaRPr lang="en-US" sz="2350" dirty="0"/>
          </a:p>
        </p:txBody>
      </p:sp>
      <p:pic>
        <p:nvPicPr>
          <p:cNvPr id="3" name="Image 0" descr="preencoded.png"/>
          <p:cNvPicPr>
            <a:picLocks noChangeAspect="1"/>
          </p:cNvPicPr>
          <p:nvPr/>
        </p:nvPicPr>
        <p:blipFill>
          <a:blip r:embed="rId3"/>
          <a:stretch>
            <a:fillRect/>
          </a:stretch>
        </p:blipFill>
        <p:spPr>
          <a:xfrm>
            <a:off x="420291" y="945594"/>
            <a:ext cx="9126974" cy="6244709"/>
          </a:xfrm>
          <a:prstGeom prst="rect">
            <a:avLst/>
          </a:prstGeom>
        </p:spPr>
      </p:pic>
      <p:sp>
        <p:nvSpPr>
          <p:cNvPr id="4" name="Text 1"/>
          <p:cNvSpPr/>
          <p:nvPr/>
        </p:nvSpPr>
        <p:spPr>
          <a:xfrm>
            <a:off x="10108301" y="1248611"/>
            <a:ext cx="4101807" cy="6089738"/>
          </a:xfrm>
          <a:prstGeom prst="rect">
            <a:avLst/>
          </a:prstGeom>
          <a:noFill/>
          <a:ln/>
        </p:spPr>
        <p:txBody>
          <a:bodyPr wrap="square" lIns="0" tIns="0" rIns="0" bIns="0" rtlCol="0" anchor="t"/>
          <a:lstStyle/>
          <a:p>
            <a:pPr marL="0" indent="0" algn="just">
              <a:buNone/>
            </a:pPr>
            <a:r>
              <a:rPr lang="en-US" sz="2400" dirty="0">
                <a:solidFill>
                  <a:srgbClr val="404155"/>
                </a:solidFill>
                <a:ea typeface="Nobile" pitchFamily="34" charset="-122"/>
                <a:cs typeface="Nobile" pitchFamily="34" charset="-120"/>
              </a:rPr>
              <a:t>IIoT plays a crucial role in achieving sustainable industrial practices by monitoring energy consumption, waste generation, and emissions. This data allows companies to optimize processes for environmental protection. </a:t>
            </a:r>
          </a:p>
          <a:p>
            <a:pPr marL="0" indent="0" algn="just">
              <a:buNone/>
            </a:pPr>
            <a:endParaRPr lang="en-US" sz="2400" dirty="0">
              <a:solidFill>
                <a:srgbClr val="404155"/>
              </a:solidFill>
              <a:ea typeface="Nobile" pitchFamily="34" charset="-122"/>
              <a:cs typeface="Nobile" pitchFamily="34" charset="-120"/>
            </a:endParaRPr>
          </a:p>
          <a:p>
            <a:pPr marL="0" indent="0" algn="just">
              <a:buNone/>
            </a:pPr>
            <a:r>
              <a:rPr lang="en-US" sz="2400" dirty="0">
                <a:solidFill>
                  <a:srgbClr val="404155"/>
                </a:solidFill>
                <a:ea typeface="Nobile" pitchFamily="34" charset="-122"/>
                <a:cs typeface="Nobile" pitchFamily="34" charset="-120"/>
              </a:rPr>
              <a:t>Furthermore, Industry 5.0 emphasizes human-machine collaboration, leveraging IIoT to enhance worker safety, provide real-time assistance, and create more fulfilling jobs by automating repetitive tasks and augmenting human capabilities with intelligent systems.</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173599"/>
            <a:ext cx="841390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Challenges and Future Trends</a:t>
            </a:r>
            <a:endParaRPr lang="en-US" sz="4450" dirty="0"/>
          </a:p>
        </p:txBody>
      </p:sp>
      <p:sp>
        <p:nvSpPr>
          <p:cNvPr id="3" name="Text 1"/>
          <p:cNvSpPr/>
          <p:nvPr/>
        </p:nvSpPr>
        <p:spPr>
          <a:xfrm>
            <a:off x="793790" y="2449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Alexandria" pitchFamily="34" charset="0"/>
                <a:ea typeface="Alexandria" pitchFamily="34" charset="-122"/>
                <a:cs typeface="Alexandria" pitchFamily="34" charset="-120"/>
              </a:rPr>
              <a:t>Challenges</a:t>
            </a:r>
            <a:endParaRPr lang="en-US" sz="2200" dirty="0"/>
          </a:p>
        </p:txBody>
      </p:sp>
      <p:sp>
        <p:nvSpPr>
          <p:cNvPr id="4" name="Text 2"/>
          <p:cNvSpPr/>
          <p:nvPr/>
        </p:nvSpPr>
        <p:spPr>
          <a:xfrm>
            <a:off x="793790" y="303049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Data Security &amp; Privacy:</a:t>
            </a:r>
            <a:r>
              <a:rPr lang="en-US" sz="1750" dirty="0">
                <a:solidFill>
                  <a:srgbClr val="404155"/>
                </a:solidFill>
                <a:latin typeface="Nobile" pitchFamily="34" charset="0"/>
                <a:ea typeface="Nobile" pitchFamily="34" charset="-122"/>
                <a:cs typeface="Nobile" pitchFamily="34" charset="-120"/>
              </a:rPr>
              <a:t> Protecting sensitive industrial data from cyber threats.</a:t>
            </a:r>
            <a:endParaRPr lang="en-US" sz="1750" dirty="0"/>
          </a:p>
        </p:txBody>
      </p:sp>
      <p:sp>
        <p:nvSpPr>
          <p:cNvPr id="5" name="Text 3"/>
          <p:cNvSpPr/>
          <p:nvPr/>
        </p:nvSpPr>
        <p:spPr>
          <a:xfrm>
            <a:off x="793790" y="383559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Interoperability:</a:t>
            </a:r>
            <a:r>
              <a:rPr lang="en-US" sz="1750" dirty="0">
                <a:solidFill>
                  <a:srgbClr val="404155"/>
                </a:solidFill>
                <a:latin typeface="Nobile" pitchFamily="34" charset="0"/>
                <a:ea typeface="Nobile" pitchFamily="34" charset="-122"/>
                <a:cs typeface="Nobile" pitchFamily="34" charset="-120"/>
              </a:rPr>
              <a:t> Ensuring seamless communication between diverse systems and devices.</a:t>
            </a:r>
            <a:endParaRPr lang="en-US" sz="1750" dirty="0"/>
          </a:p>
        </p:txBody>
      </p:sp>
      <p:sp>
        <p:nvSpPr>
          <p:cNvPr id="6" name="Text 4"/>
          <p:cNvSpPr/>
          <p:nvPr/>
        </p:nvSpPr>
        <p:spPr>
          <a:xfrm>
            <a:off x="793790" y="46406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Integration Complexity:</a:t>
            </a:r>
            <a:r>
              <a:rPr lang="en-US" sz="1750" dirty="0">
                <a:solidFill>
                  <a:srgbClr val="404155"/>
                </a:solidFill>
                <a:latin typeface="Nobile" pitchFamily="34" charset="0"/>
                <a:ea typeface="Nobile" pitchFamily="34" charset="-122"/>
                <a:cs typeface="Nobile" pitchFamily="34" charset="-120"/>
              </a:rPr>
              <a:t> Combining legacy systems with new IIoT technologies.</a:t>
            </a:r>
            <a:endParaRPr lang="en-US" sz="1750" dirty="0"/>
          </a:p>
        </p:txBody>
      </p:sp>
      <p:sp>
        <p:nvSpPr>
          <p:cNvPr id="7" name="Text 5"/>
          <p:cNvSpPr/>
          <p:nvPr/>
        </p:nvSpPr>
        <p:spPr>
          <a:xfrm>
            <a:off x="793790" y="544580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Skilled Workforce:</a:t>
            </a:r>
            <a:r>
              <a:rPr lang="en-US" sz="1750" dirty="0">
                <a:solidFill>
                  <a:srgbClr val="404155"/>
                </a:solidFill>
                <a:latin typeface="Nobile" pitchFamily="34" charset="0"/>
                <a:ea typeface="Nobile" pitchFamily="34" charset="-122"/>
                <a:cs typeface="Nobile" pitchFamily="34" charset="-120"/>
              </a:rPr>
              <a:t> Bridging the gap in expertise required for IIoT implementation and maintenance.</a:t>
            </a:r>
            <a:endParaRPr lang="en-US" sz="1750" dirty="0"/>
          </a:p>
        </p:txBody>
      </p:sp>
      <p:sp>
        <p:nvSpPr>
          <p:cNvPr id="8" name="Text 6"/>
          <p:cNvSpPr/>
          <p:nvPr/>
        </p:nvSpPr>
        <p:spPr>
          <a:xfrm>
            <a:off x="793790" y="625090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Cost of Implementation:</a:t>
            </a:r>
            <a:r>
              <a:rPr lang="en-US" sz="1750" dirty="0">
                <a:solidFill>
                  <a:srgbClr val="404155"/>
                </a:solidFill>
                <a:latin typeface="Nobile" pitchFamily="34" charset="0"/>
                <a:ea typeface="Nobile" pitchFamily="34" charset="-122"/>
                <a:cs typeface="Nobile" pitchFamily="34" charset="-120"/>
              </a:rPr>
              <a:t> High initial investment for hardware, software, and infrastructure.</a:t>
            </a:r>
            <a:endParaRPr lang="en-US" sz="1750" dirty="0"/>
          </a:p>
        </p:txBody>
      </p:sp>
      <p:sp>
        <p:nvSpPr>
          <p:cNvPr id="9" name="Text 7"/>
          <p:cNvSpPr/>
          <p:nvPr/>
        </p:nvSpPr>
        <p:spPr>
          <a:xfrm>
            <a:off x="7599521" y="24493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1B1B27"/>
                </a:solidFill>
                <a:latin typeface="Alexandria" pitchFamily="34" charset="0"/>
                <a:ea typeface="Alexandria" pitchFamily="34" charset="-122"/>
                <a:cs typeface="Alexandria" pitchFamily="34" charset="-120"/>
              </a:rPr>
              <a:t>Future Trends</a:t>
            </a:r>
            <a:endParaRPr lang="en-US" sz="2200" dirty="0"/>
          </a:p>
        </p:txBody>
      </p:sp>
      <p:sp>
        <p:nvSpPr>
          <p:cNvPr id="10" name="Text 8"/>
          <p:cNvSpPr/>
          <p:nvPr/>
        </p:nvSpPr>
        <p:spPr>
          <a:xfrm>
            <a:off x="7599521" y="303049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Hyper-Automation:</a:t>
            </a:r>
            <a:r>
              <a:rPr lang="en-US" sz="1750" dirty="0">
                <a:solidFill>
                  <a:srgbClr val="404155"/>
                </a:solidFill>
                <a:latin typeface="Nobile" pitchFamily="34" charset="0"/>
                <a:ea typeface="Nobile" pitchFamily="34" charset="-122"/>
                <a:cs typeface="Nobile" pitchFamily="34" charset="-120"/>
              </a:rPr>
              <a:t> AI-driven automation expanding beyond traditional tasks.</a:t>
            </a:r>
            <a:endParaRPr lang="en-US" sz="1750" dirty="0"/>
          </a:p>
        </p:txBody>
      </p:sp>
      <p:sp>
        <p:nvSpPr>
          <p:cNvPr id="11" name="Text 9"/>
          <p:cNvSpPr/>
          <p:nvPr/>
        </p:nvSpPr>
        <p:spPr>
          <a:xfrm>
            <a:off x="7599521" y="3835598"/>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Digital Twins:</a:t>
            </a:r>
            <a:r>
              <a:rPr lang="en-US" sz="1750" dirty="0">
                <a:solidFill>
                  <a:srgbClr val="404155"/>
                </a:solidFill>
                <a:latin typeface="Nobile" pitchFamily="34" charset="0"/>
                <a:ea typeface="Nobile" pitchFamily="34" charset="-122"/>
                <a:cs typeface="Nobile" pitchFamily="34" charset="-120"/>
              </a:rPr>
              <a:t> Creation of virtual replicas for real-time monitoring and simulation.</a:t>
            </a:r>
            <a:endParaRPr lang="en-US" sz="1750" dirty="0"/>
          </a:p>
        </p:txBody>
      </p:sp>
      <p:sp>
        <p:nvSpPr>
          <p:cNvPr id="12" name="Text 10"/>
          <p:cNvSpPr/>
          <p:nvPr/>
        </p:nvSpPr>
        <p:spPr>
          <a:xfrm>
            <a:off x="7599521" y="46406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Sustainable IIoT:</a:t>
            </a:r>
            <a:r>
              <a:rPr lang="en-US" sz="1750" dirty="0">
                <a:solidFill>
                  <a:srgbClr val="404155"/>
                </a:solidFill>
                <a:latin typeface="Nobile" pitchFamily="34" charset="0"/>
                <a:ea typeface="Nobile" pitchFamily="34" charset="-122"/>
                <a:cs typeface="Nobile" pitchFamily="34" charset="-120"/>
              </a:rPr>
              <a:t> Increased focus on energy efficiency and waste reduction.</a:t>
            </a:r>
            <a:endParaRPr lang="en-US" sz="1750" dirty="0"/>
          </a:p>
        </p:txBody>
      </p:sp>
      <p:sp>
        <p:nvSpPr>
          <p:cNvPr id="13" name="Text 11"/>
          <p:cNvSpPr/>
          <p:nvPr/>
        </p:nvSpPr>
        <p:spPr>
          <a:xfrm>
            <a:off x="7599521" y="544580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Edge AI Integration:</a:t>
            </a:r>
            <a:r>
              <a:rPr lang="en-US" sz="1750" dirty="0">
                <a:solidFill>
                  <a:srgbClr val="404155"/>
                </a:solidFill>
                <a:latin typeface="Nobile" pitchFamily="34" charset="0"/>
                <a:ea typeface="Nobile" pitchFamily="34" charset="-122"/>
                <a:cs typeface="Nobile" pitchFamily="34" charset="-120"/>
              </a:rPr>
              <a:t> More intelligent decision-making at the network edge.</a:t>
            </a:r>
            <a:endParaRPr lang="en-US" sz="1750" dirty="0"/>
          </a:p>
        </p:txBody>
      </p:sp>
      <p:sp>
        <p:nvSpPr>
          <p:cNvPr id="14" name="Text 12"/>
          <p:cNvSpPr/>
          <p:nvPr/>
        </p:nvSpPr>
        <p:spPr>
          <a:xfrm>
            <a:off x="7599521" y="625090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Human-Centric AI:</a:t>
            </a:r>
            <a:r>
              <a:rPr lang="en-US" sz="1750" dirty="0">
                <a:solidFill>
                  <a:srgbClr val="404155"/>
                </a:solidFill>
                <a:latin typeface="Nobile" pitchFamily="34" charset="0"/>
                <a:ea typeface="Nobile" pitchFamily="34" charset="-122"/>
                <a:cs typeface="Nobile" pitchFamily="34" charset="-120"/>
              </a:rPr>
              <a:t> Enhancing human capabilities with AI, not replacing them.</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62714" y="600432"/>
            <a:ext cx="10035302" cy="681038"/>
          </a:xfrm>
          <a:prstGeom prst="rect">
            <a:avLst/>
          </a:prstGeom>
          <a:noFill/>
          <a:ln/>
        </p:spPr>
        <p:txBody>
          <a:bodyPr wrap="none" lIns="0" tIns="0" rIns="0" bIns="0" rtlCol="0" anchor="t"/>
          <a:lstStyle/>
          <a:p>
            <a:pPr marL="0" indent="0" algn="l">
              <a:lnSpc>
                <a:spcPts val="5350"/>
              </a:lnSpc>
              <a:buNone/>
            </a:pPr>
            <a:r>
              <a:rPr lang="en-US" sz="4250" dirty="0">
                <a:solidFill>
                  <a:srgbClr val="1B1B27"/>
                </a:solidFill>
                <a:latin typeface="Alexandria" pitchFamily="34" charset="0"/>
                <a:ea typeface="Alexandria" pitchFamily="34" charset="-122"/>
                <a:cs typeface="Alexandria" pitchFamily="34" charset="-120"/>
              </a:rPr>
              <a:t>Faculty Use-Cases in Labs &amp; Research</a:t>
            </a:r>
            <a:endParaRPr lang="en-US" sz="4250" dirty="0"/>
          </a:p>
        </p:txBody>
      </p:sp>
      <p:pic>
        <p:nvPicPr>
          <p:cNvPr id="3" name="Image 0" descr="preencoded.png"/>
          <p:cNvPicPr>
            <a:picLocks noChangeAspect="1"/>
          </p:cNvPicPr>
          <p:nvPr/>
        </p:nvPicPr>
        <p:blipFill>
          <a:blip r:embed="rId3"/>
          <a:stretch>
            <a:fillRect/>
          </a:stretch>
        </p:blipFill>
        <p:spPr>
          <a:xfrm>
            <a:off x="762714" y="1717358"/>
            <a:ext cx="544830" cy="544830"/>
          </a:xfrm>
          <a:prstGeom prst="rect">
            <a:avLst/>
          </a:prstGeom>
        </p:spPr>
      </p:pic>
      <p:sp>
        <p:nvSpPr>
          <p:cNvPr id="4" name="Text 1"/>
          <p:cNvSpPr/>
          <p:nvPr/>
        </p:nvSpPr>
        <p:spPr>
          <a:xfrm>
            <a:off x="762714" y="2534603"/>
            <a:ext cx="5279946" cy="340519"/>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Alexandria" pitchFamily="34" charset="0"/>
                <a:ea typeface="Alexandria" pitchFamily="34" charset="-122"/>
                <a:cs typeface="Alexandria" pitchFamily="34" charset="-120"/>
              </a:rPr>
              <a:t>Remote Experimentation &amp; Monitoring</a:t>
            </a:r>
            <a:endParaRPr lang="en-US" sz="2100" dirty="0"/>
          </a:p>
        </p:txBody>
      </p:sp>
      <p:sp>
        <p:nvSpPr>
          <p:cNvPr id="5" name="Text 2"/>
          <p:cNvSpPr/>
          <p:nvPr/>
        </p:nvSpPr>
        <p:spPr>
          <a:xfrm>
            <a:off x="762714" y="3005852"/>
            <a:ext cx="6416278" cy="1394936"/>
          </a:xfrm>
          <a:prstGeom prst="rect">
            <a:avLst/>
          </a:prstGeom>
          <a:noFill/>
          <a:ln/>
        </p:spPr>
        <p:txBody>
          <a:bodyPr wrap="square" lIns="0" tIns="0" rIns="0" bIns="0" rtlCol="0" anchor="t"/>
          <a:lstStyle/>
          <a:p>
            <a:pPr marL="0" indent="0" algn="l">
              <a:lnSpc>
                <a:spcPts val="2700"/>
              </a:lnSpc>
              <a:buNone/>
            </a:pPr>
            <a:r>
              <a:rPr lang="en-US" sz="1700" dirty="0">
                <a:solidFill>
                  <a:srgbClr val="404155"/>
                </a:solidFill>
                <a:latin typeface="Nobile" pitchFamily="34" charset="0"/>
                <a:ea typeface="Nobile" pitchFamily="34" charset="-122"/>
                <a:cs typeface="Nobile" pitchFamily="34" charset="-120"/>
              </a:rPr>
              <a:t>Faculty can remotely monitor experiments, lab conditions, and equipment performance, ensuring continuous operation and data integrity from anywhere, reducing the need for constant physical presence.</a:t>
            </a:r>
            <a:endParaRPr lang="en-US" sz="1700" dirty="0"/>
          </a:p>
        </p:txBody>
      </p:sp>
      <p:pic>
        <p:nvPicPr>
          <p:cNvPr id="6" name="Image 1" descr="preencoded.png"/>
          <p:cNvPicPr>
            <a:picLocks noChangeAspect="1"/>
          </p:cNvPicPr>
          <p:nvPr/>
        </p:nvPicPr>
        <p:blipFill>
          <a:blip r:embed="rId4"/>
          <a:stretch>
            <a:fillRect/>
          </a:stretch>
        </p:blipFill>
        <p:spPr>
          <a:xfrm>
            <a:off x="7451408" y="1717358"/>
            <a:ext cx="544830" cy="544830"/>
          </a:xfrm>
          <a:prstGeom prst="rect">
            <a:avLst/>
          </a:prstGeom>
        </p:spPr>
      </p:pic>
      <p:sp>
        <p:nvSpPr>
          <p:cNvPr id="7" name="Text 3"/>
          <p:cNvSpPr/>
          <p:nvPr/>
        </p:nvSpPr>
        <p:spPr>
          <a:xfrm>
            <a:off x="7451408" y="2534603"/>
            <a:ext cx="5134570" cy="340519"/>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Alexandria" pitchFamily="34" charset="0"/>
                <a:ea typeface="Alexandria" pitchFamily="34" charset="-122"/>
                <a:cs typeface="Alexandria" pitchFamily="34" charset="-120"/>
              </a:rPr>
              <a:t>Automated Data Collection &amp; Analysis</a:t>
            </a:r>
            <a:endParaRPr lang="en-US" sz="2100" dirty="0"/>
          </a:p>
        </p:txBody>
      </p:sp>
      <p:sp>
        <p:nvSpPr>
          <p:cNvPr id="8" name="Text 4"/>
          <p:cNvSpPr/>
          <p:nvPr/>
        </p:nvSpPr>
        <p:spPr>
          <a:xfrm>
            <a:off x="7451408" y="3005852"/>
            <a:ext cx="6416278" cy="1394936"/>
          </a:xfrm>
          <a:prstGeom prst="rect">
            <a:avLst/>
          </a:prstGeom>
          <a:noFill/>
          <a:ln/>
        </p:spPr>
        <p:txBody>
          <a:bodyPr wrap="square" lIns="0" tIns="0" rIns="0" bIns="0" rtlCol="0" anchor="t"/>
          <a:lstStyle/>
          <a:p>
            <a:pPr marL="0" indent="0" algn="l">
              <a:lnSpc>
                <a:spcPts val="2700"/>
              </a:lnSpc>
              <a:buNone/>
            </a:pPr>
            <a:r>
              <a:rPr lang="en-US" sz="1700" dirty="0">
                <a:solidFill>
                  <a:srgbClr val="404155"/>
                </a:solidFill>
                <a:latin typeface="Nobile" pitchFamily="34" charset="0"/>
                <a:ea typeface="Nobile" pitchFamily="34" charset="-122"/>
                <a:cs typeface="Nobile" pitchFamily="34" charset="-120"/>
              </a:rPr>
              <a:t>IIoT sensors automatically collect vast amounts of research data from instruments, streamlining the data acquisition process and enabling advanced analytics for faster insights and discovery.</a:t>
            </a:r>
            <a:endParaRPr lang="en-US" sz="1700" dirty="0"/>
          </a:p>
        </p:txBody>
      </p:sp>
      <p:pic>
        <p:nvPicPr>
          <p:cNvPr id="9" name="Image 2" descr="preencoded.png"/>
          <p:cNvPicPr>
            <a:picLocks noChangeAspect="1"/>
          </p:cNvPicPr>
          <p:nvPr/>
        </p:nvPicPr>
        <p:blipFill>
          <a:blip r:embed="rId5"/>
          <a:stretch>
            <a:fillRect/>
          </a:stretch>
        </p:blipFill>
        <p:spPr>
          <a:xfrm>
            <a:off x="762714" y="4945618"/>
            <a:ext cx="544830" cy="544830"/>
          </a:xfrm>
          <a:prstGeom prst="rect">
            <a:avLst/>
          </a:prstGeom>
        </p:spPr>
      </p:pic>
      <p:sp>
        <p:nvSpPr>
          <p:cNvPr id="10" name="Text 5"/>
          <p:cNvSpPr/>
          <p:nvPr/>
        </p:nvSpPr>
        <p:spPr>
          <a:xfrm>
            <a:off x="762714" y="5762863"/>
            <a:ext cx="4247317" cy="340519"/>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Alexandria" pitchFamily="34" charset="0"/>
                <a:ea typeface="Alexandria" pitchFamily="34" charset="-122"/>
                <a:cs typeface="Alexandria" pitchFamily="34" charset="-120"/>
              </a:rPr>
              <a:t>Enhanced Safety &amp; Compliance</a:t>
            </a:r>
            <a:endParaRPr lang="en-US" sz="2100" dirty="0"/>
          </a:p>
        </p:txBody>
      </p:sp>
      <p:sp>
        <p:nvSpPr>
          <p:cNvPr id="11" name="Text 6"/>
          <p:cNvSpPr/>
          <p:nvPr/>
        </p:nvSpPr>
        <p:spPr>
          <a:xfrm>
            <a:off x="762714" y="6234113"/>
            <a:ext cx="6416278" cy="1394936"/>
          </a:xfrm>
          <a:prstGeom prst="rect">
            <a:avLst/>
          </a:prstGeom>
          <a:noFill/>
          <a:ln/>
        </p:spPr>
        <p:txBody>
          <a:bodyPr wrap="square" lIns="0" tIns="0" rIns="0" bIns="0" rtlCol="0" anchor="t"/>
          <a:lstStyle/>
          <a:p>
            <a:pPr marL="0" indent="0" algn="l">
              <a:lnSpc>
                <a:spcPts val="2700"/>
              </a:lnSpc>
              <a:buNone/>
            </a:pPr>
            <a:r>
              <a:rPr lang="en-US" sz="1700" dirty="0">
                <a:solidFill>
                  <a:srgbClr val="404155"/>
                </a:solidFill>
                <a:latin typeface="Nobile" pitchFamily="34" charset="0"/>
                <a:ea typeface="Nobile" pitchFamily="34" charset="-122"/>
                <a:cs typeface="Nobile" pitchFamily="34" charset="-120"/>
              </a:rPr>
              <a:t>Real-time monitoring of environmental parameters like air quality, chemical levels, and equipment status helps maintain a safe laboratory environment and ensures adherence to regulatory compliance standards.</a:t>
            </a:r>
            <a:endParaRPr lang="en-US" sz="1700" dirty="0"/>
          </a:p>
        </p:txBody>
      </p:sp>
      <p:pic>
        <p:nvPicPr>
          <p:cNvPr id="12" name="Image 3" descr="preencoded.png"/>
          <p:cNvPicPr>
            <a:picLocks noChangeAspect="1"/>
          </p:cNvPicPr>
          <p:nvPr/>
        </p:nvPicPr>
        <p:blipFill>
          <a:blip r:embed="rId6"/>
          <a:stretch>
            <a:fillRect/>
          </a:stretch>
        </p:blipFill>
        <p:spPr>
          <a:xfrm>
            <a:off x="7451408" y="4945618"/>
            <a:ext cx="544830" cy="544830"/>
          </a:xfrm>
          <a:prstGeom prst="rect">
            <a:avLst/>
          </a:prstGeom>
        </p:spPr>
      </p:pic>
      <p:sp>
        <p:nvSpPr>
          <p:cNvPr id="13" name="Text 7"/>
          <p:cNvSpPr/>
          <p:nvPr/>
        </p:nvSpPr>
        <p:spPr>
          <a:xfrm>
            <a:off x="7451408" y="5762863"/>
            <a:ext cx="4769168" cy="340519"/>
          </a:xfrm>
          <a:prstGeom prst="rect">
            <a:avLst/>
          </a:prstGeom>
          <a:noFill/>
          <a:ln/>
        </p:spPr>
        <p:txBody>
          <a:bodyPr wrap="none" lIns="0" tIns="0" rIns="0" bIns="0" rtlCol="0" anchor="t"/>
          <a:lstStyle/>
          <a:p>
            <a:pPr marL="0" indent="0" algn="l">
              <a:lnSpc>
                <a:spcPts val="2650"/>
              </a:lnSpc>
              <a:buNone/>
            </a:pPr>
            <a:r>
              <a:rPr lang="en-US" sz="2100" dirty="0">
                <a:solidFill>
                  <a:srgbClr val="404155"/>
                </a:solidFill>
                <a:latin typeface="Alexandria" pitchFamily="34" charset="0"/>
                <a:ea typeface="Alexandria" pitchFamily="34" charset="-122"/>
                <a:cs typeface="Alexandria" pitchFamily="34" charset="-120"/>
              </a:rPr>
              <a:t>Resource Optimization &amp; Efficiency</a:t>
            </a:r>
            <a:endParaRPr lang="en-US" sz="2100" dirty="0"/>
          </a:p>
        </p:txBody>
      </p:sp>
      <p:sp>
        <p:nvSpPr>
          <p:cNvPr id="14" name="Text 8"/>
          <p:cNvSpPr/>
          <p:nvPr/>
        </p:nvSpPr>
        <p:spPr>
          <a:xfrm>
            <a:off x="7451408" y="6234113"/>
            <a:ext cx="6416278" cy="1394936"/>
          </a:xfrm>
          <a:prstGeom prst="rect">
            <a:avLst/>
          </a:prstGeom>
          <a:noFill/>
          <a:ln/>
        </p:spPr>
        <p:txBody>
          <a:bodyPr wrap="square" lIns="0" tIns="0" rIns="0" bIns="0" rtlCol="0" anchor="t"/>
          <a:lstStyle/>
          <a:p>
            <a:pPr marL="0" indent="0" algn="l">
              <a:lnSpc>
                <a:spcPts val="2700"/>
              </a:lnSpc>
              <a:buNone/>
            </a:pPr>
            <a:r>
              <a:rPr lang="en-US" sz="1700" dirty="0">
                <a:solidFill>
                  <a:srgbClr val="404155"/>
                </a:solidFill>
                <a:latin typeface="Nobile" pitchFamily="34" charset="0"/>
                <a:ea typeface="Nobile" pitchFamily="34" charset="-122"/>
                <a:cs typeface="Nobile" pitchFamily="34" charset="-120"/>
              </a:rPr>
              <a:t>IIoT enables precise tracking of energy consumption, material usage, and equipment utilization, leading to optimized resource allocation and reduced operational costs in research facilities.</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2317313"/>
            <a:ext cx="7506295"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Next Steps &amp; Call to Action</a:t>
            </a:r>
            <a:endParaRPr lang="en-US" sz="4450" dirty="0"/>
          </a:p>
        </p:txBody>
      </p:sp>
      <p:sp>
        <p:nvSpPr>
          <p:cNvPr id="3" name="Text 1"/>
          <p:cNvSpPr/>
          <p:nvPr/>
        </p:nvSpPr>
        <p:spPr>
          <a:xfrm>
            <a:off x="793790" y="3479721"/>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We've explored the transformative potential of Industry 5.0 and Industrial IoT. Now, let's discuss how we can collectively move forward.</a:t>
            </a:r>
            <a:endParaRPr lang="en-US" sz="1750" dirty="0"/>
          </a:p>
        </p:txBody>
      </p:sp>
      <p:sp>
        <p:nvSpPr>
          <p:cNvPr id="4" name="Text 2"/>
          <p:cNvSpPr/>
          <p:nvPr/>
        </p:nvSpPr>
        <p:spPr>
          <a:xfrm>
            <a:off x="793790" y="4460677"/>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We encourage you to consider how these concepts can be applied within your own areas of interest, research, or operations. Let's foster innovation and collaboration to build a smarter, more sustainable industrial future.Thank You! For collaborative discussions, write us to maddy@makeskilled.com </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246590"/>
            <a:ext cx="12648128"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Agenda: Navigating the Industrial Revolution</a:t>
            </a:r>
            <a:endParaRPr lang="en-US" sz="4450" dirty="0"/>
          </a:p>
        </p:txBody>
      </p:sp>
      <p:sp>
        <p:nvSpPr>
          <p:cNvPr id="3" name="Text 1"/>
          <p:cNvSpPr/>
          <p:nvPr/>
        </p:nvSpPr>
        <p:spPr>
          <a:xfrm>
            <a:off x="793790" y="340899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Understanding Industry 5.0 and its evolution from previous industrial eras.</a:t>
            </a:r>
            <a:endParaRPr lang="en-US" sz="1750" dirty="0"/>
          </a:p>
        </p:txBody>
      </p:sp>
      <p:sp>
        <p:nvSpPr>
          <p:cNvPr id="4" name="Text 2"/>
          <p:cNvSpPr/>
          <p:nvPr/>
        </p:nvSpPr>
        <p:spPr>
          <a:xfrm>
            <a:off x="793790" y="3851196"/>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Deep dive into the key pillars of Industrial IoT (IIoT).</a:t>
            </a:r>
            <a:endParaRPr lang="en-US" sz="1750" dirty="0"/>
          </a:p>
        </p:txBody>
      </p:sp>
      <p:sp>
        <p:nvSpPr>
          <p:cNvPr id="5" name="Text 3"/>
          <p:cNvSpPr/>
          <p:nvPr/>
        </p:nvSpPr>
        <p:spPr>
          <a:xfrm>
            <a:off x="793790" y="429339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Exploring the pivotal roles of Edge Computing and AI.</a:t>
            </a:r>
            <a:endParaRPr lang="en-US" sz="1750" dirty="0"/>
          </a:p>
        </p:txBody>
      </p:sp>
      <p:sp>
        <p:nvSpPr>
          <p:cNvPr id="6" name="Text 4"/>
          <p:cNvSpPr/>
          <p:nvPr/>
        </p:nvSpPr>
        <p:spPr>
          <a:xfrm>
            <a:off x="793790" y="4735592"/>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Visualizing real-time data flow in smart factories.</a:t>
            </a:r>
            <a:endParaRPr lang="en-US" sz="1750" dirty="0"/>
          </a:p>
        </p:txBody>
      </p:sp>
      <p:sp>
        <p:nvSpPr>
          <p:cNvPr id="7" name="Text 5"/>
          <p:cNvSpPr/>
          <p:nvPr/>
        </p:nvSpPr>
        <p:spPr>
          <a:xfrm>
            <a:off x="793790" y="5177790"/>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Showcasing practical applications and case studies.</a:t>
            </a:r>
            <a:endParaRPr lang="en-US" sz="1750" dirty="0"/>
          </a:p>
        </p:txBody>
      </p:sp>
      <p:sp>
        <p:nvSpPr>
          <p:cNvPr id="8" name="Text 6"/>
          <p:cNvSpPr/>
          <p:nvPr/>
        </p:nvSpPr>
        <p:spPr>
          <a:xfrm>
            <a:off x="793790" y="5619988"/>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04155"/>
                </a:solidFill>
                <a:latin typeface="Nobile" pitchFamily="34" charset="0"/>
                <a:ea typeface="Nobile" pitchFamily="34" charset="-122"/>
                <a:cs typeface="Nobile" pitchFamily="34" charset="-120"/>
              </a:rPr>
              <a:t>Addressing challenges, sustainability, and future trends.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864525"/>
            <a:ext cx="5898356"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What is Industry 5.0?</a:t>
            </a:r>
            <a:endParaRPr lang="en-US" sz="4450" dirty="0"/>
          </a:p>
        </p:txBody>
      </p:sp>
      <p:sp>
        <p:nvSpPr>
          <p:cNvPr id="4" name="Text 1"/>
          <p:cNvSpPr/>
          <p:nvPr/>
        </p:nvSpPr>
        <p:spPr>
          <a:xfrm>
            <a:off x="6280190" y="391346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Industry 5.0 shifts the focus from automation efficiency to human-centric solutions. It emphasizes collaborative robots (cobots), personalized production, and sustainable practices, ensuring technology serves human well-being and societal resilience.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63591"/>
            <a:ext cx="11858387"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From Industry 4.0 to 5.0: A Paradigm Shift</a:t>
            </a:r>
            <a:endParaRPr lang="en-US" sz="4450" dirty="0"/>
          </a:p>
        </p:txBody>
      </p:sp>
      <p:pic>
        <p:nvPicPr>
          <p:cNvPr id="3" name="Image 0" descr="preencoded.png"/>
          <p:cNvPicPr>
            <a:picLocks noChangeAspect="1"/>
          </p:cNvPicPr>
          <p:nvPr/>
        </p:nvPicPr>
        <p:blipFill>
          <a:blip r:embed="rId3"/>
          <a:stretch>
            <a:fillRect/>
          </a:stretch>
        </p:blipFill>
        <p:spPr>
          <a:xfrm>
            <a:off x="793790" y="3225998"/>
            <a:ext cx="6521410" cy="907256"/>
          </a:xfrm>
          <a:prstGeom prst="rect">
            <a:avLst/>
          </a:prstGeom>
        </p:spPr>
      </p:pic>
      <p:sp>
        <p:nvSpPr>
          <p:cNvPr id="4" name="Text 1"/>
          <p:cNvSpPr/>
          <p:nvPr/>
        </p:nvSpPr>
        <p:spPr>
          <a:xfrm>
            <a:off x="1020604" y="4360069"/>
            <a:ext cx="5620107"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Industry 4.0: Automation &amp; Connectivity</a:t>
            </a:r>
            <a:endParaRPr lang="en-US" sz="2200" dirty="0"/>
          </a:p>
        </p:txBody>
      </p:sp>
      <p:sp>
        <p:nvSpPr>
          <p:cNvPr id="5" name="Text 2"/>
          <p:cNvSpPr/>
          <p:nvPr/>
        </p:nvSpPr>
        <p:spPr>
          <a:xfrm>
            <a:off x="1020604" y="4850487"/>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Focused on mass production, data exchange, and cyber-physical systems, driven by efficiency and cost reduction.</a:t>
            </a:r>
            <a:endParaRPr lang="en-US" sz="1750" dirty="0"/>
          </a:p>
        </p:txBody>
      </p:sp>
      <p:pic>
        <p:nvPicPr>
          <p:cNvPr id="6" name="Image 1" descr="preencoded.png"/>
          <p:cNvPicPr>
            <a:picLocks noChangeAspect="1"/>
          </p:cNvPicPr>
          <p:nvPr/>
        </p:nvPicPr>
        <p:blipFill>
          <a:blip r:embed="rId4"/>
          <a:stretch>
            <a:fillRect/>
          </a:stretch>
        </p:blipFill>
        <p:spPr>
          <a:xfrm>
            <a:off x="7315200" y="3225998"/>
            <a:ext cx="6521410" cy="907256"/>
          </a:xfrm>
          <a:prstGeom prst="rect">
            <a:avLst/>
          </a:prstGeom>
        </p:spPr>
      </p:pic>
      <p:sp>
        <p:nvSpPr>
          <p:cNvPr id="7" name="Text 3"/>
          <p:cNvSpPr/>
          <p:nvPr/>
        </p:nvSpPr>
        <p:spPr>
          <a:xfrm>
            <a:off x="7542014" y="4360069"/>
            <a:ext cx="5993844"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Industry 5.0: Human-Centric &amp; Sustainable</a:t>
            </a:r>
            <a:endParaRPr lang="en-US" sz="2200" dirty="0"/>
          </a:p>
        </p:txBody>
      </p:sp>
      <p:sp>
        <p:nvSpPr>
          <p:cNvPr id="8" name="Text 4"/>
          <p:cNvSpPr/>
          <p:nvPr/>
        </p:nvSpPr>
        <p:spPr>
          <a:xfrm>
            <a:off x="7542014" y="4850487"/>
            <a:ext cx="6067782"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Emphasizes human-robot collaboration, resilience, and environmental sustainability, fostering a more personalized and ethical industrial landscape.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926788"/>
            <a:ext cx="8886230"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Key Pillars of Industrial IoT (IIoT)</a:t>
            </a:r>
            <a:endParaRPr lang="en-US" sz="4450" dirty="0"/>
          </a:p>
        </p:txBody>
      </p:sp>
      <p:pic>
        <p:nvPicPr>
          <p:cNvPr id="3" name="Image 0" descr="preencoded.png"/>
          <p:cNvPicPr>
            <a:picLocks noChangeAspect="1"/>
          </p:cNvPicPr>
          <p:nvPr/>
        </p:nvPicPr>
        <p:blipFill>
          <a:blip r:embed="rId3"/>
          <a:stretch>
            <a:fillRect/>
          </a:stretch>
        </p:blipFill>
        <p:spPr>
          <a:xfrm>
            <a:off x="793790" y="3089196"/>
            <a:ext cx="680442" cy="680442"/>
          </a:xfrm>
          <a:prstGeom prst="rect">
            <a:avLst/>
          </a:prstGeom>
        </p:spPr>
      </p:pic>
      <p:sp>
        <p:nvSpPr>
          <p:cNvPr id="4" name="Text 1"/>
          <p:cNvSpPr/>
          <p:nvPr/>
        </p:nvSpPr>
        <p:spPr>
          <a:xfrm>
            <a:off x="1757720" y="328052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Sensors &amp; Actuators</a:t>
            </a:r>
            <a:endParaRPr lang="en-US" sz="2200" dirty="0"/>
          </a:p>
        </p:txBody>
      </p:sp>
      <p:sp>
        <p:nvSpPr>
          <p:cNvPr id="5" name="Text 2"/>
          <p:cNvSpPr/>
          <p:nvPr/>
        </p:nvSpPr>
        <p:spPr>
          <a:xfrm>
            <a:off x="1757720" y="3770948"/>
            <a:ext cx="3194685" cy="217741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Collecting real-time data from physical processes, environmental conditions, and machinery status. Essential for monitoring and control.</a:t>
            </a:r>
            <a:endParaRPr lang="en-US" sz="1750" dirty="0"/>
          </a:p>
        </p:txBody>
      </p:sp>
      <p:pic>
        <p:nvPicPr>
          <p:cNvPr id="6" name="Image 1" descr="preencoded.png"/>
          <p:cNvPicPr>
            <a:picLocks noChangeAspect="1"/>
          </p:cNvPicPr>
          <p:nvPr/>
        </p:nvPicPr>
        <p:blipFill>
          <a:blip r:embed="rId4"/>
          <a:stretch>
            <a:fillRect/>
          </a:stretch>
        </p:blipFill>
        <p:spPr>
          <a:xfrm>
            <a:off x="5235893" y="3089196"/>
            <a:ext cx="680442" cy="680442"/>
          </a:xfrm>
          <a:prstGeom prst="rect">
            <a:avLst/>
          </a:prstGeom>
        </p:spPr>
      </p:pic>
      <p:sp>
        <p:nvSpPr>
          <p:cNvPr id="7" name="Text 3"/>
          <p:cNvSpPr/>
          <p:nvPr/>
        </p:nvSpPr>
        <p:spPr>
          <a:xfrm>
            <a:off x="6199823" y="3280529"/>
            <a:ext cx="3194685" cy="708660"/>
          </a:xfrm>
          <a:prstGeom prst="rect">
            <a:avLst/>
          </a:prstGeom>
          <a:noFill/>
          <a:ln/>
        </p:spPr>
        <p:txBody>
          <a:bodyPr wrap="squar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Connectivity &amp; Networks</a:t>
            </a:r>
            <a:endParaRPr lang="en-US" sz="2200" dirty="0"/>
          </a:p>
        </p:txBody>
      </p:sp>
      <p:sp>
        <p:nvSpPr>
          <p:cNvPr id="8" name="Text 4"/>
          <p:cNvSpPr/>
          <p:nvPr/>
        </p:nvSpPr>
        <p:spPr>
          <a:xfrm>
            <a:off x="6199823" y="4125278"/>
            <a:ext cx="3194685"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Ensuring seamless data transmission via protocols like MQTT, OPC UA, and 5G. Reliable networks are the backbone of IIoT.</a:t>
            </a:r>
            <a:endParaRPr lang="en-US" sz="1750" dirty="0"/>
          </a:p>
        </p:txBody>
      </p:sp>
      <p:pic>
        <p:nvPicPr>
          <p:cNvPr id="9" name="Image 2" descr="preencoded.png"/>
          <p:cNvPicPr>
            <a:picLocks noChangeAspect="1"/>
          </p:cNvPicPr>
          <p:nvPr/>
        </p:nvPicPr>
        <p:blipFill>
          <a:blip r:embed="rId5"/>
          <a:stretch>
            <a:fillRect/>
          </a:stretch>
        </p:blipFill>
        <p:spPr>
          <a:xfrm>
            <a:off x="9677995" y="3089196"/>
            <a:ext cx="680442" cy="680442"/>
          </a:xfrm>
          <a:prstGeom prst="rect">
            <a:avLst/>
          </a:prstGeom>
        </p:spPr>
      </p:pic>
      <p:sp>
        <p:nvSpPr>
          <p:cNvPr id="10" name="Text 5"/>
          <p:cNvSpPr/>
          <p:nvPr/>
        </p:nvSpPr>
        <p:spPr>
          <a:xfrm>
            <a:off x="10641925" y="3280529"/>
            <a:ext cx="3194685" cy="708660"/>
          </a:xfrm>
          <a:prstGeom prst="rect">
            <a:avLst/>
          </a:prstGeom>
          <a:noFill/>
          <a:ln/>
        </p:spPr>
        <p:txBody>
          <a:bodyPr wrap="square" lIns="0" tIns="0" rIns="0" bIns="0" rtlCol="0" anchor="t"/>
          <a:lstStyle/>
          <a:p>
            <a:pPr marL="0" indent="0" algn="l">
              <a:lnSpc>
                <a:spcPts val="2750"/>
              </a:lnSpc>
              <a:buNone/>
            </a:pPr>
            <a:r>
              <a:rPr lang="en-US" sz="2200" dirty="0">
                <a:solidFill>
                  <a:srgbClr val="404155"/>
                </a:solidFill>
                <a:latin typeface="Alexandria" pitchFamily="34" charset="0"/>
                <a:ea typeface="Alexandria" pitchFamily="34" charset="-122"/>
                <a:cs typeface="Alexandria" pitchFamily="34" charset="-120"/>
              </a:rPr>
              <a:t>Data Analytics &amp; Insights</a:t>
            </a:r>
            <a:endParaRPr lang="en-US" sz="2200" dirty="0"/>
          </a:p>
        </p:txBody>
      </p:sp>
      <p:sp>
        <p:nvSpPr>
          <p:cNvPr id="11" name="Text 6"/>
          <p:cNvSpPr/>
          <p:nvPr/>
        </p:nvSpPr>
        <p:spPr>
          <a:xfrm>
            <a:off x="10641925" y="4125278"/>
            <a:ext cx="3194685" cy="2177415"/>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Transforming raw data into actionable intelligence using machine learning and AI algorithms for predictive maintenance and operational optimization.</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892612"/>
            <a:ext cx="7603808"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The Cloud: The Brain of IIoT</a:t>
            </a:r>
            <a:endParaRPr lang="en-US" sz="4450" dirty="0"/>
          </a:p>
        </p:txBody>
      </p:sp>
      <p:sp>
        <p:nvSpPr>
          <p:cNvPr id="3" name="Text 1"/>
          <p:cNvSpPr/>
          <p:nvPr/>
        </p:nvSpPr>
        <p:spPr>
          <a:xfrm>
            <a:off x="793790" y="2145625"/>
            <a:ext cx="7604284"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Cloud platforms provide scalable infrastructure for data storage, processing, and advanced analytics. They enable centralized management of distributed IIoT devices and facilitate global accessibility of industrial data for various applications.</a:t>
            </a:r>
            <a:endParaRPr lang="en-US" sz="1750" dirty="0"/>
          </a:p>
        </p:txBody>
      </p:sp>
      <p:sp>
        <p:nvSpPr>
          <p:cNvPr id="4" name="Text 2"/>
          <p:cNvSpPr/>
          <p:nvPr/>
        </p:nvSpPr>
        <p:spPr>
          <a:xfrm>
            <a:off x="793790" y="3801308"/>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Scalability:</a:t>
            </a:r>
            <a:r>
              <a:rPr lang="en-US" sz="1750" dirty="0">
                <a:solidFill>
                  <a:srgbClr val="404155"/>
                </a:solidFill>
                <a:latin typeface="Nobile" pitchFamily="34" charset="0"/>
                <a:ea typeface="Nobile" pitchFamily="34" charset="-122"/>
                <a:cs typeface="Nobile" pitchFamily="34" charset="-120"/>
              </a:rPr>
              <a:t> Dynamically adjust resources based on demand.</a:t>
            </a:r>
            <a:endParaRPr lang="en-US" sz="1750" dirty="0"/>
          </a:p>
        </p:txBody>
      </p:sp>
      <p:sp>
        <p:nvSpPr>
          <p:cNvPr id="5" name="Text 3"/>
          <p:cNvSpPr/>
          <p:nvPr/>
        </p:nvSpPr>
        <p:spPr>
          <a:xfrm>
            <a:off x="793790" y="4243507"/>
            <a:ext cx="7604284"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Accessibility:</a:t>
            </a:r>
            <a:r>
              <a:rPr lang="en-US" sz="1750" dirty="0">
                <a:solidFill>
                  <a:srgbClr val="404155"/>
                </a:solidFill>
                <a:latin typeface="Nobile" pitchFamily="34" charset="0"/>
                <a:ea typeface="Nobile" pitchFamily="34" charset="-122"/>
                <a:cs typeface="Nobile" pitchFamily="34" charset="-120"/>
              </a:rPr>
              <a:t> Access data and applications from anywhere.</a:t>
            </a:r>
            <a:endParaRPr lang="en-US" sz="1750" dirty="0"/>
          </a:p>
        </p:txBody>
      </p:sp>
      <p:sp>
        <p:nvSpPr>
          <p:cNvPr id="6" name="Text 4"/>
          <p:cNvSpPr/>
          <p:nvPr/>
        </p:nvSpPr>
        <p:spPr>
          <a:xfrm>
            <a:off x="793790" y="4685705"/>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Advanced Services:</a:t>
            </a:r>
            <a:r>
              <a:rPr lang="en-US" sz="1750" dirty="0">
                <a:solidFill>
                  <a:srgbClr val="404155"/>
                </a:solidFill>
                <a:latin typeface="Nobile" pitchFamily="34" charset="0"/>
                <a:ea typeface="Nobile" pitchFamily="34" charset="-122"/>
                <a:cs typeface="Nobile" pitchFamily="34" charset="-120"/>
              </a:rPr>
              <a:t> Leverage AI/ML, big data, and IoT services for deeper insights.</a:t>
            </a:r>
            <a:endParaRPr lang="en-US" sz="1750" dirty="0"/>
          </a:p>
        </p:txBody>
      </p:sp>
      <p:sp>
        <p:nvSpPr>
          <p:cNvPr id="7" name="Text 5"/>
          <p:cNvSpPr/>
          <p:nvPr/>
        </p:nvSpPr>
        <p:spPr>
          <a:xfrm>
            <a:off x="793790" y="5490805"/>
            <a:ext cx="7604284"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404155"/>
                </a:solidFill>
                <a:latin typeface="Nobile" pitchFamily="34" charset="0"/>
                <a:ea typeface="Nobile" pitchFamily="34" charset="-122"/>
                <a:cs typeface="Nobile" pitchFamily="34" charset="-120"/>
              </a:rPr>
              <a:t>Cost-Efficiency:</a:t>
            </a:r>
            <a:r>
              <a:rPr lang="en-US" sz="1750" dirty="0">
                <a:solidFill>
                  <a:srgbClr val="404155"/>
                </a:solidFill>
                <a:latin typeface="Nobile" pitchFamily="34" charset="0"/>
                <a:ea typeface="Nobile" pitchFamily="34" charset="-122"/>
                <a:cs typeface="Nobile" pitchFamily="34" charset="-120"/>
              </a:rPr>
              <a:t> Reduce on-premise hardware and maintenance costs.</a:t>
            </a:r>
            <a:endParaRPr lang="en-US" sz="1750" dirty="0"/>
          </a:p>
        </p:txBody>
      </p:sp>
      <p:pic>
        <p:nvPicPr>
          <p:cNvPr id="8" name="Image 0" descr="preencoded.png"/>
          <p:cNvPicPr>
            <a:picLocks noChangeAspect="1"/>
          </p:cNvPicPr>
          <p:nvPr/>
        </p:nvPicPr>
        <p:blipFill>
          <a:blip r:embed="rId3"/>
          <a:stretch>
            <a:fillRect/>
          </a:stretch>
        </p:blipFill>
        <p:spPr>
          <a:xfrm>
            <a:off x="8959096" y="2196703"/>
            <a:ext cx="4885015" cy="488501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510076"/>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Edge Computing and AI: Decentralized Intelligence</a:t>
            </a:r>
            <a:endParaRPr lang="en-US" sz="4450" dirty="0"/>
          </a:p>
        </p:txBody>
      </p:sp>
      <p:sp>
        <p:nvSpPr>
          <p:cNvPr id="4" name="Text 1"/>
          <p:cNvSpPr/>
          <p:nvPr/>
        </p:nvSpPr>
        <p:spPr>
          <a:xfrm>
            <a:off x="793790" y="426779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Edge computing processes data closer to the source, reducing latency and bandwidth usage. Combined with AI, it enables real-time decision-making, predictive analytics, and autonomous operations directly on devices or local servers, enhancing efficiency and security.</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328624"/>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Real-Time Data Flow in a Smart Factory</a:t>
            </a:r>
            <a:endParaRPr lang="en-US" sz="4450" dirty="0"/>
          </a:p>
        </p:txBody>
      </p:sp>
      <p:sp>
        <p:nvSpPr>
          <p:cNvPr id="4" name="Text 1"/>
          <p:cNvSpPr/>
          <p:nvPr/>
        </p:nvSpPr>
        <p:spPr>
          <a:xfrm>
            <a:off x="6280190" y="4086344"/>
            <a:ext cx="7556421" cy="1814513"/>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In a smart factory, sensors collect data on production lines, machinery health, and environmental conditions. This data streams through secure networks to edge devices for immediate processing, and then to the cloud for comprehensive analytics and long-term storage.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120616"/>
            <a:ext cx="12156519" cy="708779"/>
          </a:xfrm>
          <a:prstGeom prst="rect">
            <a:avLst/>
          </a:prstGeom>
          <a:noFill/>
          <a:ln/>
        </p:spPr>
        <p:txBody>
          <a:bodyPr wrap="none" lIns="0" tIns="0" rIns="0" bIns="0" rtlCol="0" anchor="t"/>
          <a:lstStyle/>
          <a:p>
            <a:pPr marL="0" indent="0" algn="l">
              <a:lnSpc>
                <a:spcPts val="5550"/>
              </a:lnSpc>
              <a:buNone/>
            </a:pPr>
            <a:r>
              <a:rPr lang="en-US" sz="4450" dirty="0">
                <a:solidFill>
                  <a:srgbClr val="1B1B27"/>
                </a:solidFill>
                <a:latin typeface="Alexandria" pitchFamily="34" charset="0"/>
                <a:ea typeface="Alexandria" pitchFamily="34" charset="-122"/>
                <a:cs typeface="Alexandria" pitchFamily="34" charset="-120"/>
              </a:rPr>
              <a:t>Visualizing the Smart Factory Data Journey</a:t>
            </a:r>
            <a:endParaRPr lang="en-US" sz="4450" dirty="0"/>
          </a:p>
        </p:txBody>
      </p:sp>
      <p:sp>
        <p:nvSpPr>
          <p:cNvPr id="3" name="Text 1"/>
          <p:cNvSpPr/>
          <p:nvPr/>
        </p:nvSpPr>
        <p:spPr>
          <a:xfrm>
            <a:off x="793790" y="228302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404155"/>
                </a:solidFill>
                <a:latin typeface="Nobile" pitchFamily="34" charset="0"/>
                <a:ea typeface="Nobile" pitchFamily="34" charset="-122"/>
                <a:cs typeface="Nobile" pitchFamily="34" charset="-120"/>
              </a:rPr>
              <a:t>From the shop floor to the executive dashboard, every data point contributes to operational excellence. Real-time monitoring allows for immediate anomaly detection, predictive maintenance scheduling, and dynamic resource allocation, minimizing downtime and optimizing throughput.</a:t>
            </a:r>
            <a:endParaRPr lang="en-US" sz="1750" dirty="0"/>
          </a:p>
        </p:txBody>
      </p:sp>
      <p:pic>
        <p:nvPicPr>
          <p:cNvPr id="4" name="Image 0" descr="preencoded.png"/>
          <p:cNvPicPr>
            <a:picLocks noChangeAspect="1"/>
          </p:cNvPicPr>
          <p:nvPr/>
        </p:nvPicPr>
        <p:blipFill>
          <a:blip r:embed="rId3"/>
          <a:stretch>
            <a:fillRect/>
          </a:stretch>
        </p:blipFill>
        <p:spPr>
          <a:xfrm>
            <a:off x="801410" y="3772852"/>
            <a:ext cx="3120747" cy="3120747"/>
          </a:xfrm>
          <a:prstGeom prst="rect">
            <a:avLst/>
          </a:prstGeom>
        </p:spPr>
      </p:pic>
      <p:pic>
        <p:nvPicPr>
          <p:cNvPr id="5" name="Image 1" descr="preencoded.png"/>
          <p:cNvPicPr>
            <a:picLocks noChangeAspect="1"/>
          </p:cNvPicPr>
          <p:nvPr/>
        </p:nvPicPr>
        <p:blipFill>
          <a:blip r:embed="rId4"/>
          <a:stretch>
            <a:fillRect/>
          </a:stretch>
        </p:blipFill>
        <p:spPr>
          <a:xfrm>
            <a:off x="4103608" y="3772852"/>
            <a:ext cx="3120866" cy="3120866"/>
          </a:xfrm>
          <a:prstGeom prst="rect">
            <a:avLst/>
          </a:prstGeom>
        </p:spPr>
      </p:pic>
      <p:pic>
        <p:nvPicPr>
          <p:cNvPr id="6" name="Image 2" descr="preencoded.png"/>
          <p:cNvPicPr>
            <a:picLocks noChangeAspect="1"/>
          </p:cNvPicPr>
          <p:nvPr/>
        </p:nvPicPr>
        <p:blipFill>
          <a:blip r:embed="rId5"/>
          <a:stretch>
            <a:fillRect/>
          </a:stretch>
        </p:blipFill>
        <p:spPr>
          <a:xfrm>
            <a:off x="7405926" y="3772852"/>
            <a:ext cx="3120747" cy="3120747"/>
          </a:xfrm>
          <a:prstGeom prst="rect">
            <a:avLst/>
          </a:prstGeom>
        </p:spPr>
      </p:pic>
      <p:pic>
        <p:nvPicPr>
          <p:cNvPr id="7" name="Image 3" descr="preencoded.png"/>
          <p:cNvPicPr>
            <a:picLocks noChangeAspect="1"/>
          </p:cNvPicPr>
          <p:nvPr/>
        </p:nvPicPr>
        <p:blipFill>
          <a:blip r:embed="rId6"/>
          <a:stretch>
            <a:fillRect/>
          </a:stretch>
        </p:blipFill>
        <p:spPr>
          <a:xfrm>
            <a:off x="10708124" y="3772852"/>
            <a:ext cx="3120866" cy="312086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TotalTime>
  <Words>1068</Words>
  <Application>Microsoft Office PowerPoint</Application>
  <PresentationFormat>Custom</PresentationFormat>
  <Paragraphs>86</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Calibri Light</vt:lpstr>
      <vt:lpstr>Arial</vt:lpstr>
      <vt:lpstr>Alexandria</vt:lpstr>
      <vt:lpstr>Nobile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Madhu Parvathaneni</cp:lastModifiedBy>
  <cp:revision>2</cp:revision>
  <dcterms:created xsi:type="dcterms:W3CDTF">2025-07-08T19:19:49Z</dcterms:created>
  <dcterms:modified xsi:type="dcterms:W3CDTF">2025-07-08T19:24:14Z</dcterms:modified>
</cp:coreProperties>
</file>